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y="5143500" cx="9144000"/>
  <p:notesSz cx="6858000" cy="9144000"/>
  <p:embeddedFontLst>
    <p:embeddedFont>
      <p:font typeface="Proxima Nova"/>
      <p:regular r:id="rId45"/>
      <p:bold r:id="rId46"/>
      <p:italic r:id="rId47"/>
      <p:boldItalic r:id="rId48"/>
    </p:embeddedFont>
    <p:embeddedFont>
      <p:font typeface="Roboto"/>
      <p:regular r:id="rId49"/>
      <p:bold r:id="rId50"/>
      <p:italic r:id="rId51"/>
      <p:boldItalic r:id="rId52"/>
    </p:embeddedFont>
    <p:embeddedFont>
      <p:font typeface="Ubuntu Mono"/>
      <p:regular r:id="rId53"/>
      <p:bold r:id="rId54"/>
      <p:italic r:id="rId55"/>
      <p:boldItalic r:id="rId56"/>
    </p:embeddedFont>
    <p:embeddedFont>
      <p:font typeface="Alfa Slab One"/>
      <p:regular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99889BC-56B9-4EDC-89EA-EF68087CDAFE}">
  <a:tblStyle styleId="{E99889BC-56B9-4EDC-89EA-EF68087CDA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font" Target="fonts/ProximaNova-bold.fntdata"/><Relationship Id="rId45" Type="http://schemas.openxmlformats.org/officeDocument/2006/relationships/font" Target="fonts/ProximaNov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ProximaNova-boldItalic.fntdata"/><Relationship Id="rId47" Type="http://schemas.openxmlformats.org/officeDocument/2006/relationships/font" Target="fonts/ProximaNova-italic.fntdata"/><Relationship Id="rId49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Roboto-italic.fntdata"/><Relationship Id="rId50" Type="http://schemas.openxmlformats.org/officeDocument/2006/relationships/font" Target="fonts/Roboto-bold.fntdata"/><Relationship Id="rId53" Type="http://schemas.openxmlformats.org/officeDocument/2006/relationships/font" Target="fonts/UbuntuMono-regular.fntdata"/><Relationship Id="rId52" Type="http://schemas.openxmlformats.org/officeDocument/2006/relationships/font" Target="fonts/Roboto-boldItalic.fntdata"/><Relationship Id="rId11" Type="http://schemas.openxmlformats.org/officeDocument/2006/relationships/slide" Target="slides/slide4.xml"/><Relationship Id="rId55" Type="http://schemas.openxmlformats.org/officeDocument/2006/relationships/font" Target="fonts/UbuntuMono-italic.fntdata"/><Relationship Id="rId10" Type="http://schemas.openxmlformats.org/officeDocument/2006/relationships/slide" Target="slides/slide3.xml"/><Relationship Id="rId54" Type="http://schemas.openxmlformats.org/officeDocument/2006/relationships/font" Target="fonts/UbuntuMono-bold.fntdata"/><Relationship Id="rId13" Type="http://schemas.openxmlformats.org/officeDocument/2006/relationships/slide" Target="slides/slide6.xml"/><Relationship Id="rId57" Type="http://schemas.openxmlformats.org/officeDocument/2006/relationships/font" Target="fonts/AlfaSlabOne-regular.fntdata"/><Relationship Id="rId12" Type="http://schemas.openxmlformats.org/officeDocument/2006/relationships/slide" Target="slides/slide5.xml"/><Relationship Id="rId56" Type="http://schemas.openxmlformats.org/officeDocument/2006/relationships/font" Target="fonts/UbuntuMono-bold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66075c3af_0_1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e66075c3af_0_1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e5575748b6_2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e5575748b6_2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5575748b6_2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e5575748b6_2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e66075c3af_0_1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e66075c3af_0_1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66075c3af_0_1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e66075c3af_0_1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66075c3af_0_1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e66075c3af_0_1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e5575748b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e5575748b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e66075c3af_0_1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e66075c3af_0_1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e66075c3af_0_1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e66075c3af_0_1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e5575748b6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e5575748b6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5575748b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5575748b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e66075c3af_0_18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e66075c3af_0_18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e66075c3af_0_18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e66075c3af_0_1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d98c0ef9e3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d98c0ef9e3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d98c0ef9e3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d98c0ef9e3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d98c0ef9e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d98c0ef9e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explain trust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explain i/o interaction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d98c0ef9e3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d98c0ef9e3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explain how to secure all but ram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transition ram protected by sev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d98c0ef9e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d98c0ef9e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transi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d98c0ef9e3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d98c0ef9e3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e66075c3af_0_1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e66075c3af_0_1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b68ec6151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b68ec6151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66075c3af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66075c3a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d98b27af9c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d98b27af9c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d98c0ef9e3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d98c0ef9e3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dd0b68c31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dd0b68c31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d98c0ef9e3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d98c0ef9e3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d98c0ef9e3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d98c0ef9e3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d98c0ef9e3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d98c0ef9e3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d98b27af9c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d98b27af9c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98c0ef9e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98c0ef9e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98b27af9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98b27af9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only commercial solutions, there are also the academic RiscV ones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66075c3af_0_1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66075c3af_0_1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66075c3af_0_17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66075c3af_0_17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5575748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5575748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98c0ef9e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d98c0ef9e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d0b68c3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dd0b68c3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4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4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8.png"/><Relationship Id="rId6" Type="http://schemas.openxmlformats.org/officeDocument/2006/relationships/image" Target="../media/image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Role of Integrity in Attestation and Isolation </a:t>
            </a:r>
            <a:endParaRPr/>
          </a:p>
        </p:txBody>
      </p:sp>
      <p:sp>
        <p:nvSpPr>
          <p:cNvPr id="104" name="Google Shape;104;p25"/>
          <p:cNvSpPr txBox="1"/>
          <p:nvPr>
            <p:ph idx="1" type="subTitle"/>
          </p:nvPr>
        </p:nvSpPr>
        <p:spPr>
          <a:xfrm>
            <a:off x="311700" y="2810050"/>
            <a:ext cx="8520600" cy="16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Luca Wilke</a:t>
            </a:r>
            <a:endParaRPr b="1" sz="1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Based on</a:t>
            </a:r>
            <a:r>
              <a:rPr lang="de" sz="1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papers “SEVurity” and </a:t>
            </a:r>
            <a:r>
              <a:rPr lang="de" sz="1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“undeSErved trust”</a:t>
            </a:r>
            <a:endParaRPr sz="1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are </a:t>
            </a:r>
            <a:r>
              <a:rPr lang="de" sz="1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joint work </a:t>
            </a:r>
            <a:r>
              <a:rPr lang="de" sz="1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with:</a:t>
            </a:r>
            <a:endParaRPr sz="1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Jan Wichelmann, Florian Sieck, Mathias Morbitzer and Thomas Eisenbarth</a:t>
            </a:r>
            <a:endParaRPr sz="1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06" name="Google Shape;106;p25"/>
          <p:cNvSpPr txBox="1"/>
          <p:nvPr/>
        </p:nvSpPr>
        <p:spPr>
          <a:xfrm>
            <a:off x="155300" y="4410650"/>
            <a:ext cx="62100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806"/>
              <a:t>Wilke,Wichelmann,Sieck,Eisenbarth, “</a:t>
            </a:r>
            <a:r>
              <a:rPr lang="de" sz="806"/>
              <a:t>undeSErVed trust: Exploiting Permutation-Agnostic Remote Attestation”, WOOT2021</a:t>
            </a:r>
            <a:br>
              <a:rPr lang="de" sz="806"/>
            </a:br>
            <a:r>
              <a:rPr lang="de" sz="806"/>
              <a:t>Wilke,Wichelmann,Morbitzer,Eisenbarth, “SEVurity: No Security Without Integrity: Breaking Integrity-Free Memory Encryption with Minimal Assumptions.", 2020 IEEE Symposium on Security and Privacy (SP)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Example: Breaking a Password Check</a:t>
            </a:r>
            <a:endParaRPr/>
          </a:p>
        </p:txBody>
      </p:sp>
      <p:sp>
        <p:nvSpPr>
          <p:cNvPr id="203" name="Google Shape;20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90413"/>
            <a:ext cx="8839204" cy="9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426925"/>
            <a:ext cx="8839204" cy="9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4"/>
          <p:cNvSpPr txBox="1"/>
          <p:nvPr/>
        </p:nvSpPr>
        <p:spPr>
          <a:xfrm>
            <a:off x="475900" y="1239525"/>
            <a:ext cx="519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...if( suppliedPw != correctPW ) { … abort(); … } ...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7" name="Google Shape;207;p34"/>
          <p:cNvSpPr txBox="1"/>
          <p:nvPr/>
        </p:nvSpPr>
        <p:spPr>
          <a:xfrm>
            <a:off x="3329100" y="2787425"/>
            <a:ext cx="248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Original Code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8" name="Google Shape;208;p34"/>
          <p:cNvSpPr txBox="1"/>
          <p:nvPr/>
        </p:nvSpPr>
        <p:spPr>
          <a:xfrm>
            <a:off x="3631500" y="4567150"/>
            <a:ext cx="188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Manipulated Code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Bootstrap Encryption/Decryption Oracles</a:t>
            </a:r>
            <a:endParaRPr/>
          </a:p>
        </p:txBody>
      </p:sp>
      <p:sp>
        <p:nvSpPr>
          <p:cNvPr id="214" name="Google Shape;214;p35"/>
          <p:cNvSpPr txBox="1"/>
          <p:nvPr>
            <p:ph idx="1" type="body"/>
          </p:nvPr>
        </p:nvSpPr>
        <p:spPr>
          <a:xfrm>
            <a:off x="311700" y="1152475"/>
            <a:ext cx="4984500" cy="28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Reorder</a:t>
            </a:r>
            <a:r>
              <a:rPr lang="de"/>
              <a:t> code blocks without changing attestation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Malicious Gadget maps VM’s stack to an unencrypted page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Hypervisor writes ROP addresses and payload code onto VM’s stack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ROP gadgets moves payload to private page and executes 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216" name="Google Shape;2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6825" y="1017722"/>
            <a:ext cx="3409950" cy="268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5"/>
          <p:cNvSpPr txBox="1"/>
          <p:nvPr/>
        </p:nvSpPr>
        <p:spPr>
          <a:xfrm>
            <a:off x="5918150" y="3873275"/>
            <a:ext cx="236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“Blockchain” produced by reordering the memory blocks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8" name="Google Shape;218;p35"/>
          <p:cNvSpPr/>
          <p:nvPr/>
        </p:nvSpPr>
        <p:spPr>
          <a:xfrm>
            <a:off x="311700" y="4100725"/>
            <a:ext cx="641100" cy="44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5"/>
          <p:cNvSpPr txBox="1"/>
          <p:nvPr/>
        </p:nvSpPr>
        <p:spPr>
          <a:xfrm>
            <a:off x="952800" y="4048375"/>
            <a:ext cx="3224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>
                <a:latin typeface="Proxima Nova"/>
                <a:ea typeface="Proxima Nova"/>
                <a:cs typeface="Proxima Nova"/>
                <a:sym typeface="Proxima Nova"/>
              </a:rPr>
              <a:t>Encryption/Decryption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>
                <a:latin typeface="Proxima Nova"/>
                <a:ea typeface="Proxima Nova"/>
                <a:cs typeface="Proxima Nova"/>
                <a:sym typeface="Proxima Nova"/>
              </a:rPr>
              <a:t>Code Execution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Case Study : Stealing Disk Encryption Keys</a:t>
            </a:r>
            <a:endParaRPr/>
          </a:p>
        </p:txBody>
      </p:sp>
      <p:sp>
        <p:nvSpPr>
          <p:cNvPr id="225" name="Google Shape;225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26" name="Google Shape;226;p36"/>
          <p:cNvSpPr txBox="1"/>
          <p:nvPr/>
        </p:nvSpPr>
        <p:spPr>
          <a:xfrm>
            <a:off x="332100" y="1017725"/>
            <a:ext cx="129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Initialization of VM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7" name="Google Shape;227;p36"/>
          <p:cNvSpPr txBox="1"/>
          <p:nvPr/>
        </p:nvSpPr>
        <p:spPr>
          <a:xfrm>
            <a:off x="311700" y="2056163"/>
            <a:ext cx="133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UEFI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8" name="Google Shape;228;p36"/>
          <p:cNvSpPr txBox="1"/>
          <p:nvPr/>
        </p:nvSpPr>
        <p:spPr>
          <a:xfrm>
            <a:off x="332100" y="2954175"/>
            <a:ext cx="129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Bootloader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9" name="Google Shape;229;p36"/>
          <p:cNvSpPr txBox="1"/>
          <p:nvPr/>
        </p:nvSpPr>
        <p:spPr>
          <a:xfrm>
            <a:off x="332100" y="4397875"/>
            <a:ext cx="129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OS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30" name="Google Shape;230;p36"/>
          <p:cNvCxnSpPr>
            <a:stCxn id="226" idx="2"/>
            <a:endCxn id="227" idx="0"/>
          </p:cNvCxnSpPr>
          <p:nvPr/>
        </p:nvCxnSpPr>
        <p:spPr>
          <a:xfrm>
            <a:off x="980100" y="1633325"/>
            <a:ext cx="0" cy="42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" name="Google Shape;231;p36"/>
          <p:cNvCxnSpPr>
            <a:stCxn id="227" idx="2"/>
            <a:endCxn id="228" idx="0"/>
          </p:cNvCxnSpPr>
          <p:nvPr/>
        </p:nvCxnSpPr>
        <p:spPr>
          <a:xfrm>
            <a:off x="980100" y="2456363"/>
            <a:ext cx="0" cy="49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2" name="Google Shape;232;p36"/>
          <p:cNvSpPr txBox="1"/>
          <p:nvPr/>
        </p:nvSpPr>
        <p:spPr>
          <a:xfrm>
            <a:off x="1412890" y="2026325"/>
            <a:ext cx="126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Protected by Attestation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33" name="Google Shape;233;p36"/>
          <p:cNvCxnSpPr>
            <a:stCxn id="228" idx="2"/>
            <a:endCxn id="229" idx="0"/>
          </p:cNvCxnSpPr>
          <p:nvPr/>
        </p:nvCxnSpPr>
        <p:spPr>
          <a:xfrm>
            <a:off x="980100" y="3354375"/>
            <a:ext cx="0" cy="104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4" name="Google Shape;234;p36"/>
          <p:cNvSpPr txBox="1"/>
          <p:nvPr/>
        </p:nvSpPr>
        <p:spPr>
          <a:xfrm>
            <a:off x="1381025" y="4243150"/>
            <a:ext cx="143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Loaded from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Encrypted Disk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5" name="Google Shape;235;p36"/>
          <p:cNvSpPr txBox="1"/>
          <p:nvPr/>
        </p:nvSpPr>
        <p:spPr>
          <a:xfrm>
            <a:off x="1468165" y="2940575"/>
            <a:ext cx="126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Protected by Attestation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6" name="Google Shape;236;p36"/>
          <p:cNvSpPr txBox="1"/>
          <p:nvPr>
            <p:ph idx="1" type="body"/>
          </p:nvPr>
        </p:nvSpPr>
        <p:spPr>
          <a:xfrm>
            <a:off x="3042900" y="1017725"/>
            <a:ext cx="61011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Scenario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SEV only protects RAM; Disk Encryption is done in SW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Secure Processor has API to securely load secrets into VM’s RAM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Attack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Use ROP gadget to move secret from encrypted memory to unencrypted memory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Mitigations</a:t>
            </a:r>
            <a:endParaRPr/>
          </a:p>
        </p:txBody>
      </p:sp>
      <p:sp>
        <p:nvSpPr>
          <p:cNvPr id="242" name="Google Shape;242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SEV(-ES):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Increase minimal code block size in launch command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Include addresses of blocks in measurement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Neither can fully fix the problem due to untrusted Nested Page Tables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SEV(-SNP)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Nested Page Tables problem fixed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Attestation protocol has larger block sizes and includes addresses</a:t>
            </a:r>
            <a:endParaRPr/>
          </a:p>
        </p:txBody>
      </p:sp>
      <p:sp>
        <p:nvSpPr>
          <p:cNvPr id="243" name="Google Shape;24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44" name="Google Shape;244;p37"/>
          <p:cNvSpPr txBox="1"/>
          <p:nvPr/>
        </p:nvSpPr>
        <p:spPr>
          <a:xfrm rot="-1842760">
            <a:off x="6267954" y="1058346"/>
            <a:ext cx="2641498" cy="8727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CVE-2021-26311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Attack on SEV’s Isolation</a:t>
            </a:r>
            <a:endParaRPr/>
          </a:p>
        </p:txBody>
      </p:sp>
      <p:sp>
        <p:nvSpPr>
          <p:cNvPr id="250" name="Google Shape;250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Encryption Mode</a:t>
            </a:r>
            <a:endParaRPr/>
          </a:p>
        </p:txBody>
      </p:sp>
      <p:sp>
        <p:nvSpPr>
          <p:cNvPr id="256" name="Google Shape;256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257" name="Google Shape;25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1275" y="1586038"/>
            <a:ext cx="1875175" cy="325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825" y="1563075"/>
            <a:ext cx="1985875" cy="329885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9"/>
          <p:cNvSpPr txBox="1"/>
          <p:nvPr/>
        </p:nvSpPr>
        <p:spPr>
          <a:xfrm>
            <a:off x="441025" y="1017725"/>
            <a:ext cx="214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Old Mode</a:t>
            </a:r>
            <a:br>
              <a:rPr lang="de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[DYM+]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0" name="Google Shape;260;p39"/>
          <p:cNvSpPr txBox="1"/>
          <p:nvPr/>
        </p:nvSpPr>
        <p:spPr>
          <a:xfrm>
            <a:off x="3074828" y="1017725"/>
            <a:ext cx="214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Updated Mode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SEVurity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43800" y="4701650"/>
            <a:ext cx="379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700">
                <a:latin typeface="Proxima Nova"/>
                <a:ea typeface="Proxima Nova"/>
                <a:cs typeface="Proxima Nova"/>
                <a:sym typeface="Proxima Nova"/>
              </a:rPr>
              <a:t>[DYM+]</a:t>
            </a:r>
            <a:r>
              <a:rPr lang="de" sz="11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de" sz="700"/>
              <a:t>Z.-H. Du, Z. Ying, Z. Ma, Y. Mai, P. Wang, J. Liu, and J. Fang, “Secure encrypted virtualization is unsecure,” arXiv preprint arXiv:1712.05090, 2017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2" name="Google Shape;262;p39"/>
          <p:cNvSpPr txBox="1"/>
          <p:nvPr/>
        </p:nvSpPr>
        <p:spPr>
          <a:xfrm>
            <a:off x="5794975" y="163332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Tweaks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"/>
              <a:t>VM independent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"/>
              <a:t>Linear function of physical address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Tweaks</a:t>
            </a:r>
            <a:endParaRPr/>
          </a:p>
        </p:txBody>
      </p:sp>
      <p:sp>
        <p:nvSpPr>
          <p:cNvPr id="268" name="Google Shape;26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graphicFrame>
        <p:nvGraphicFramePr>
          <p:cNvPr id="269" name="Google Shape;269;p40"/>
          <p:cNvGraphicFramePr/>
          <p:nvPr/>
        </p:nvGraphicFramePr>
        <p:xfrm>
          <a:off x="311700" y="145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{E99889BC-56B9-4EDC-89EA-EF68087CDAFE}</a:tableStyleId>
              </a:tblPr>
              <a:tblGrid>
                <a:gridCol w="1848025"/>
                <a:gridCol w="1848025"/>
              </a:tblGrid>
              <a:tr h="40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Tweak constant</a:t>
                      </a:r>
                      <a:endParaRPr b="1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Value (16 Byte)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40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</a:t>
                      </a:r>
                      <a:r>
                        <a:rPr baseline="-25000" lang="d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 baseline="-25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82 25 38 38 </a:t>
                      </a:r>
                      <a:r>
                        <a:rPr lang="de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...</a:t>
                      </a:r>
                      <a:r>
                        <a:rPr lang="de"/>
                        <a:t>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</a:t>
                      </a:r>
                      <a:r>
                        <a:rPr baseline="-25000" lang="d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</a:t>
                      </a:r>
                      <a:endParaRPr baseline="-25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ec 09 9c ec ...</a:t>
                      </a:r>
                      <a:endParaRPr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</a:tr>
              <a:tr h="40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...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...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40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</a:t>
                      </a:r>
                      <a:r>
                        <a:rPr baseline="-25000" lang="d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12</a:t>
                      </a:r>
                      <a:endParaRPr baseline="-25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latin typeface="Ubuntu Mono"/>
                          <a:ea typeface="Ubuntu Mono"/>
                          <a:cs typeface="Ubuntu Mono"/>
                          <a:sym typeface="Ubuntu Mono"/>
                        </a:rPr>
                        <a:t>b0 92 30 c2 ...</a:t>
                      </a:r>
                      <a:endParaRPr>
                        <a:latin typeface="Ubuntu Mono"/>
                        <a:ea typeface="Ubuntu Mono"/>
                        <a:cs typeface="Ubuntu Mono"/>
                        <a:sym typeface="Ubuntu Mono"/>
                      </a:endParaRPr>
                    </a:p>
                  </a:txBody>
                  <a:tcPr marT="91425" marB="91425" marR="91425" marL="91425"/>
                </a:tc>
              </a:tr>
              <a:tr h="40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...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...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70" name="Google Shape;270;p40"/>
          <p:cNvSpPr txBox="1"/>
          <p:nvPr/>
        </p:nvSpPr>
        <p:spPr>
          <a:xfrm>
            <a:off x="311725" y="4122275"/>
            <a:ext cx="369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Tweak(</a:t>
            </a:r>
            <a:r>
              <a:rPr lang="de">
                <a:latin typeface="Ubuntu Mono"/>
                <a:ea typeface="Ubuntu Mono"/>
                <a:cs typeface="Ubuntu Mono"/>
                <a:sym typeface="Ubuntu Mono"/>
              </a:rPr>
              <a:t>0x1000</a:t>
            </a: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) = t</a:t>
            </a:r>
            <a:r>
              <a:rPr baseline="-25000" lang="de"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baseline="-25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Tweak(</a:t>
            </a:r>
            <a:r>
              <a:rPr lang="de">
                <a:latin typeface="Ubuntu Mono"/>
                <a:ea typeface="Ubuntu Mono"/>
                <a:cs typeface="Ubuntu Mono"/>
                <a:sym typeface="Ubuntu Mono"/>
              </a:rPr>
              <a:t>0x1010</a:t>
            </a: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) = t</a:t>
            </a:r>
            <a:r>
              <a:rPr baseline="-25000" lang="de"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 ⊕ t</a:t>
            </a:r>
            <a:r>
              <a:rPr baseline="-25000" lang="de"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baseline="-25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1" name="Google Shape;271;p40"/>
          <p:cNvSpPr txBox="1"/>
          <p:nvPr/>
        </p:nvSpPr>
        <p:spPr>
          <a:xfrm>
            <a:off x="4913750" y="1458600"/>
            <a:ext cx="3881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"/>
              <a:t>Zen 1, Zen 1 Embedded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Low entropy, static  tweaks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Reverse engineered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"/>
              <a:t>Zen 2, (Zen 3?)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High entropy tweaks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Per boot randomness in tweaks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Tweaks unknown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Cipherblock Moving Attack</a:t>
            </a:r>
            <a:endParaRPr/>
          </a:p>
        </p:txBody>
      </p:sp>
      <p:sp>
        <p:nvSpPr>
          <p:cNvPr id="277" name="Google Shape;277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278" name="Google Shape;27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487" y="1017725"/>
            <a:ext cx="5957027" cy="397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Cipherblock Moving Attack</a:t>
            </a:r>
            <a:endParaRPr sz="12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285" name="Google Shape;28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3012" y="1017725"/>
            <a:ext cx="5957999" cy="41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Exploit</a:t>
            </a:r>
            <a:endParaRPr/>
          </a:p>
        </p:txBody>
      </p:sp>
      <p:sp>
        <p:nvSpPr>
          <p:cNvPr id="291" name="Google Shape;291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sz="1800"/>
              <a:t>Using the guest kernel as a known plaintext source gives us control over</a:t>
            </a:r>
            <a:br>
              <a:rPr lang="de" sz="1800"/>
            </a:br>
            <a:r>
              <a:rPr lang="de" sz="1800"/>
              <a:t>2 bytes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 sz="1800"/>
              <a:t>Upper limit is 4 bytes, due to tweak periodicity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☺"/>
            </a:pPr>
            <a:r>
              <a:rPr lang="de" sz="1800"/>
              <a:t>Same exploit strategy as with attestation attack possible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☺"/>
            </a:pPr>
            <a:r>
              <a:rPr lang="de" sz="1800"/>
              <a:t>Can use blocks more than once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☺"/>
            </a:pPr>
            <a:r>
              <a:rPr lang="de" sz="1800"/>
              <a:t>Can alter memory layout on the fly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☹"/>
            </a:pPr>
            <a:r>
              <a:rPr lang="de" sz="1800"/>
              <a:t>Moving ciphertext block changes its plaintext</a:t>
            </a:r>
            <a:endParaRPr sz="1800"/>
          </a:p>
        </p:txBody>
      </p:sp>
      <p:sp>
        <p:nvSpPr>
          <p:cNvPr id="292" name="Google Shape;292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Cloud Computing &amp; Complex Software Stacks</a:t>
            </a:r>
            <a:endParaRPr/>
          </a:p>
        </p:txBody>
      </p:sp>
      <p:sp>
        <p:nvSpPr>
          <p:cNvPr id="112" name="Google Shape;11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13" name="Google Shape;113;p26"/>
          <p:cNvSpPr txBox="1"/>
          <p:nvPr/>
        </p:nvSpPr>
        <p:spPr>
          <a:xfrm>
            <a:off x="435050" y="1312625"/>
            <a:ext cx="3623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Proxima Nova"/>
                <a:ea typeface="Proxima Nova"/>
                <a:cs typeface="Proxima Nova"/>
                <a:sym typeface="Proxima Nova"/>
              </a:rPr>
              <a:t>Cloud Computing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requires trust in Hypervisor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shared resources between guests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⇒ TEEs can remove trust from Hypervisor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Proxima Nova"/>
                <a:ea typeface="Proxima Nova"/>
                <a:cs typeface="Proxima Nova"/>
                <a:sym typeface="Proxima Nova"/>
              </a:rPr>
              <a:t>Complex Software Stacks</a:t>
            </a: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large attack surface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⇒ TEEs allow isolated “trust bubbles”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4" name="Google Shape;1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7350" y="1489575"/>
            <a:ext cx="4701850" cy="216434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6"/>
          <p:cNvSpPr/>
          <p:nvPr/>
        </p:nvSpPr>
        <p:spPr>
          <a:xfrm flipH="1">
            <a:off x="4258800" y="1917250"/>
            <a:ext cx="720000" cy="11271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Attack</a:t>
            </a:r>
            <a:endParaRPr sz="1100"/>
          </a:p>
        </p:txBody>
      </p:sp>
      <p:sp>
        <p:nvSpPr>
          <p:cNvPr id="116" name="Google Shape;116;p26"/>
          <p:cNvSpPr/>
          <p:nvPr/>
        </p:nvSpPr>
        <p:spPr>
          <a:xfrm flipH="1">
            <a:off x="6754100" y="1954575"/>
            <a:ext cx="720000" cy="5727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Attack</a:t>
            </a:r>
            <a:endParaRPr sz="1100"/>
          </a:p>
        </p:txBody>
      </p:sp>
      <p:sp>
        <p:nvSpPr>
          <p:cNvPr id="117" name="Google Shape;117;p26"/>
          <p:cNvSpPr/>
          <p:nvPr/>
        </p:nvSpPr>
        <p:spPr>
          <a:xfrm flipH="1">
            <a:off x="4978800" y="2387650"/>
            <a:ext cx="720000" cy="6567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Attack</a:t>
            </a:r>
            <a:endParaRPr sz="1100"/>
          </a:p>
        </p:txBody>
      </p:sp>
      <p:sp>
        <p:nvSpPr>
          <p:cNvPr id="118" name="Google Shape;118;p26"/>
          <p:cNvSpPr/>
          <p:nvPr/>
        </p:nvSpPr>
        <p:spPr>
          <a:xfrm>
            <a:off x="4137350" y="1529100"/>
            <a:ext cx="1348800" cy="10749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6"/>
          <p:cNvSpPr/>
          <p:nvPr/>
        </p:nvSpPr>
        <p:spPr>
          <a:xfrm>
            <a:off x="4258800" y="2316550"/>
            <a:ext cx="350700" cy="3285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6"/>
          <p:cNvSpPr/>
          <p:nvPr/>
        </p:nvSpPr>
        <p:spPr>
          <a:xfrm>
            <a:off x="4971600" y="2316550"/>
            <a:ext cx="350700" cy="3285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6"/>
          <p:cNvSpPr/>
          <p:nvPr/>
        </p:nvSpPr>
        <p:spPr>
          <a:xfrm>
            <a:off x="6822200" y="1529100"/>
            <a:ext cx="651900" cy="4926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6"/>
          <p:cNvSpPr/>
          <p:nvPr/>
        </p:nvSpPr>
        <p:spPr>
          <a:xfrm>
            <a:off x="6709325" y="1864325"/>
            <a:ext cx="350700" cy="3285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Mitigations</a:t>
            </a:r>
            <a:endParaRPr/>
          </a:p>
        </p:txBody>
      </p:sp>
      <p:sp>
        <p:nvSpPr>
          <p:cNvPr id="298" name="Google Shape;298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Zen 2 CPUs have high entropy tweaks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SEV-SNP (Zen 3) prohibits Hypervisor from writing to VM memory</a:t>
            </a:r>
            <a:endParaRPr/>
          </a:p>
        </p:txBody>
      </p:sp>
      <p:sp>
        <p:nvSpPr>
          <p:cNvPr id="299" name="Google Shape;299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Conclusion</a:t>
            </a:r>
            <a:endParaRPr/>
          </a:p>
        </p:txBody>
      </p:sp>
      <p:sp>
        <p:nvSpPr>
          <p:cNvPr id="305" name="Google Shape;305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Summary</a:t>
            </a:r>
            <a:endParaRPr/>
          </a:p>
        </p:txBody>
      </p:sp>
      <p:sp>
        <p:nvSpPr>
          <p:cNvPr id="311" name="Google Shape;311;p46"/>
          <p:cNvSpPr txBox="1"/>
          <p:nvPr>
            <p:ph idx="1" type="body"/>
          </p:nvPr>
        </p:nvSpPr>
        <p:spPr>
          <a:xfrm>
            <a:off x="311700" y="1152475"/>
            <a:ext cx="8520600" cy="20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Reordering 16 byte code blocks allows construction of powerful malicious gadgets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Two attack vectors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 sz="1800"/>
              <a:t>Attestation of SEV(-ES) does not detect permutations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 sz="1800"/>
              <a:t>Zen 1: XEX Cryptosystem with weak tweaks allows to move code blocks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Both attacks mitigated with SEV-SNP (Zen 3)</a:t>
            </a:r>
            <a:endParaRPr sz="1800"/>
          </a:p>
        </p:txBody>
      </p:sp>
      <p:sp>
        <p:nvSpPr>
          <p:cNvPr id="312" name="Google Shape;312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313" name="Google Shape;31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43150"/>
            <a:ext cx="3286974" cy="131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9423" y="3357925"/>
            <a:ext cx="892700" cy="8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7611" y="2915775"/>
            <a:ext cx="1060025" cy="10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6"/>
          <p:cNvSpPr txBox="1"/>
          <p:nvPr/>
        </p:nvSpPr>
        <p:spPr>
          <a:xfrm>
            <a:off x="3490775" y="4419025"/>
            <a:ext cx="2938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uzl-its.github.io/undeserved-trust/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uzl-its.github.io/SEVurity/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7" name="Google Shape;317;p46"/>
          <p:cNvSpPr txBox="1"/>
          <p:nvPr/>
        </p:nvSpPr>
        <p:spPr>
          <a:xfrm>
            <a:off x="6237602" y="4061425"/>
            <a:ext cx="18378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91425" spcFirstLastPara="1" rIns="91425" wrap="square" tIns="180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@lucawilkeUzL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@JanWichelmann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@tomcrypt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@Florian_UzL_ITS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18" name="Google Shape;318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2875" y="3505972"/>
            <a:ext cx="2342500" cy="6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7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Slide Archive</a:t>
            </a:r>
            <a:endParaRPr/>
          </a:p>
        </p:txBody>
      </p:sp>
      <p:sp>
        <p:nvSpPr>
          <p:cNvPr id="324" name="Google Shape;324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SEV Scenario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331" name="Google Shape;33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4700" y="1017725"/>
            <a:ext cx="2314575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SEV Scenario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7" name="Google Shape;33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4700" y="1017725"/>
            <a:ext cx="2314575" cy="34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SEV Scenario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4" name="Google Shape;34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4700" y="1017725"/>
            <a:ext cx="2314575" cy="34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346" name="Google Shape;346;p50"/>
          <p:cNvSpPr txBox="1"/>
          <p:nvPr/>
        </p:nvSpPr>
        <p:spPr>
          <a:xfrm>
            <a:off x="6316350" y="1169825"/>
            <a:ext cx="215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Bootstrap </a:t>
            </a:r>
            <a:r>
              <a:rPr lang="de"/>
              <a:t>Encryption/Decryption Oracles</a:t>
            </a:r>
            <a:endParaRPr/>
          </a:p>
        </p:txBody>
      </p:sp>
      <p:sp>
        <p:nvSpPr>
          <p:cNvPr id="352" name="Google Shape;352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353" name="Google Shape;35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50" y="1065897"/>
            <a:ext cx="3409950" cy="268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51"/>
          <p:cNvSpPr txBox="1"/>
          <p:nvPr/>
        </p:nvSpPr>
        <p:spPr>
          <a:xfrm>
            <a:off x="978075" y="3831925"/>
            <a:ext cx="236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“Blockchain” produced by reordering the memory blocks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5" name="Google Shape;355;p51"/>
          <p:cNvSpPr txBox="1"/>
          <p:nvPr/>
        </p:nvSpPr>
        <p:spPr>
          <a:xfrm>
            <a:off x="4448225" y="1338450"/>
            <a:ext cx="412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Read/Write Arbitrary Data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Execute </a:t>
            </a: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Arbitrary</a:t>
            </a: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 Code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Case Study: Steal Disk Encryption Keys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Exploit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Same exploits as with attestation attack possible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Even more control, as we can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use blocks more than once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rewrite injected code on the fly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Case Study : Stealing Disk Encryption Keys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369" name="Google Shape;369;p53"/>
          <p:cNvSpPr txBox="1"/>
          <p:nvPr/>
        </p:nvSpPr>
        <p:spPr>
          <a:xfrm>
            <a:off x="332100" y="1017725"/>
            <a:ext cx="129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Initialization of VM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0" name="Google Shape;370;p53"/>
          <p:cNvSpPr txBox="1"/>
          <p:nvPr/>
        </p:nvSpPr>
        <p:spPr>
          <a:xfrm>
            <a:off x="311700" y="2056163"/>
            <a:ext cx="133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UEFI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1" name="Google Shape;371;p53"/>
          <p:cNvSpPr txBox="1"/>
          <p:nvPr/>
        </p:nvSpPr>
        <p:spPr>
          <a:xfrm>
            <a:off x="332100" y="2954175"/>
            <a:ext cx="129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Bootloader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2" name="Google Shape;372;p53"/>
          <p:cNvSpPr txBox="1"/>
          <p:nvPr/>
        </p:nvSpPr>
        <p:spPr>
          <a:xfrm>
            <a:off x="332100" y="4397875"/>
            <a:ext cx="129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OS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73" name="Google Shape;373;p53"/>
          <p:cNvCxnSpPr>
            <a:stCxn id="369" idx="2"/>
            <a:endCxn id="370" idx="0"/>
          </p:cNvCxnSpPr>
          <p:nvPr/>
        </p:nvCxnSpPr>
        <p:spPr>
          <a:xfrm>
            <a:off x="980100" y="1633325"/>
            <a:ext cx="0" cy="42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4" name="Google Shape;374;p53"/>
          <p:cNvCxnSpPr>
            <a:stCxn id="370" idx="2"/>
            <a:endCxn id="371" idx="0"/>
          </p:cNvCxnSpPr>
          <p:nvPr/>
        </p:nvCxnSpPr>
        <p:spPr>
          <a:xfrm>
            <a:off x="980100" y="2456363"/>
            <a:ext cx="0" cy="49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5" name="Google Shape;375;p53"/>
          <p:cNvSpPr txBox="1"/>
          <p:nvPr/>
        </p:nvSpPr>
        <p:spPr>
          <a:xfrm>
            <a:off x="1412890" y="2026325"/>
            <a:ext cx="126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Protected by Attestation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76" name="Google Shape;376;p53"/>
          <p:cNvCxnSpPr>
            <a:stCxn id="371" idx="2"/>
            <a:endCxn id="372" idx="0"/>
          </p:cNvCxnSpPr>
          <p:nvPr/>
        </p:nvCxnSpPr>
        <p:spPr>
          <a:xfrm>
            <a:off x="980100" y="3354375"/>
            <a:ext cx="0" cy="104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7" name="Google Shape;377;p53"/>
          <p:cNvSpPr txBox="1"/>
          <p:nvPr/>
        </p:nvSpPr>
        <p:spPr>
          <a:xfrm>
            <a:off x="1381025" y="4243150"/>
            <a:ext cx="143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Protected by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Disk Encryption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8" name="Google Shape;378;p53"/>
          <p:cNvSpPr txBox="1"/>
          <p:nvPr/>
        </p:nvSpPr>
        <p:spPr>
          <a:xfrm>
            <a:off x="1468165" y="2940575"/>
            <a:ext cx="126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Protected by Attestation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9" name="Google Shape;379;p53"/>
          <p:cNvSpPr txBox="1"/>
          <p:nvPr>
            <p:ph idx="1" type="body"/>
          </p:nvPr>
        </p:nvSpPr>
        <p:spPr>
          <a:xfrm>
            <a:off x="3042900" y="1017725"/>
            <a:ext cx="61011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Scenario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SEV only protects RAM; Disk Encryption is done in SW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Secure Processor has API to securely load secrets into VM’s RAM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Attack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Use ROP gadget to move secret from encrypted memory to unencrypted memory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Trusted Execution Environments</a:t>
            </a:r>
            <a:endParaRPr/>
          </a:p>
        </p:txBody>
      </p:sp>
      <p:sp>
        <p:nvSpPr>
          <p:cNvPr id="128" name="Google Shape;12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29" name="Google Shape;129;p27"/>
          <p:cNvSpPr/>
          <p:nvPr/>
        </p:nvSpPr>
        <p:spPr>
          <a:xfrm>
            <a:off x="3782037" y="1422875"/>
            <a:ext cx="1732500" cy="1000200"/>
          </a:xfrm>
          <a:prstGeom prst="roundRect">
            <a:avLst>
              <a:gd fmla="val 50000" name="adj"/>
            </a:avLst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0" name="Google Shape;130;p27"/>
          <p:cNvSpPr/>
          <p:nvPr/>
        </p:nvSpPr>
        <p:spPr>
          <a:xfrm>
            <a:off x="5706122" y="3340828"/>
            <a:ext cx="1732500" cy="10002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Isolation at Runtime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1" name="Google Shape;131;p27"/>
          <p:cNvSpPr/>
          <p:nvPr/>
        </p:nvSpPr>
        <p:spPr>
          <a:xfrm>
            <a:off x="1705376" y="3340828"/>
            <a:ext cx="1732500" cy="10002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Attestation of Content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32" name="Google Shape;132;p27"/>
          <p:cNvCxnSpPr>
            <a:stCxn id="129" idx="2"/>
            <a:endCxn id="130" idx="0"/>
          </p:cNvCxnSpPr>
          <p:nvPr/>
        </p:nvCxnSpPr>
        <p:spPr>
          <a:xfrm flipH="1" rot="-5400000">
            <a:off x="5151537" y="1919825"/>
            <a:ext cx="917700" cy="19242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" name="Google Shape;133;p27"/>
          <p:cNvCxnSpPr>
            <a:stCxn id="131" idx="0"/>
            <a:endCxn id="129" idx="2"/>
          </p:cNvCxnSpPr>
          <p:nvPr/>
        </p:nvCxnSpPr>
        <p:spPr>
          <a:xfrm rot="-5400000">
            <a:off x="3151076" y="1843678"/>
            <a:ext cx="917700" cy="20766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Creating SEV VMs : Boot Sequence</a:t>
            </a:r>
            <a:endParaRPr/>
          </a:p>
        </p:txBody>
      </p:sp>
      <p:sp>
        <p:nvSpPr>
          <p:cNvPr id="385" name="Google Shape;385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386" name="Google Shape;386;p54"/>
          <p:cNvSpPr txBox="1"/>
          <p:nvPr/>
        </p:nvSpPr>
        <p:spPr>
          <a:xfrm>
            <a:off x="459000" y="2538863"/>
            <a:ext cx="129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Initialization of VM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7" name="Google Shape;387;p54"/>
          <p:cNvSpPr txBox="1"/>
          <p:nvPr/>
        </p:nvSpPr>
        <p:spPr>
          <a:xfrm>
            <a:off x="2930575" y="2646563"/>
            <a:ext cx="133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UEFI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8" name="Google Shape;388;p54"/>
          <p:cNvSpPr txBox="1"/>
          <p:nvPr/>
        </p:nvSpPr>
        <p:spPr>
          <a:xfrm>
            <a:off x="5129275" y="2646563"/>
            <a:ext cx="129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Bootloader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9" name="Google Shape;389;p54"/>
          <p:cNvSpPr txBox="1"/>
          <p:nvPr/>
        </p:nvSpPr>
        <p:spPr>
          <a:xfrm>
            <a:off x="7457250" y="2646563"/>
            <a:ext cx="129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OS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90" name="Google Shape;390;p54"/>
          <p:cNvCxnSpPr>
            <a:stCxn id="386" idx="3"/>
            <a:endCxn id="387" idx="1"/>
          </p:cNvCxnSpPr>
          <p:nvPr/>
        </p:nvCxnSpPr>
        <p:spPr>
          <a:xfrm>
            <a:off x="1755000" y="2846663"/>
            <a:ext cx="117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1" name="Google Shape;391;p54"/>
          <p:cNvCxnSpPr>
            <a:stCxn id="387" idx="3"/>
            <a:endCxn id="388" idx="1"/>
          </p:cNvCxnSpPr>
          <p:nvPr/>
        </p:nvCxnSpPr>
        <p:spPr>
          <a:xfrm>
            <a:off x="4267375" y="2846663"/>
            <a:ext cx="86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2" name="Google Shape;392;p54"/>
          <p:cNvCxnSpPr>
            <a:stCxn id="388" idx="3"/>
            <a:endCxn id="389" idx="1"/>
          </p:cNvCxnSpPr>
          <p:nvPr/>
        </p:nvCxnSpPr>
        <p:spPr>
          <a:xfrm>
            <a:off x="6425275" y="2846663"/>
            <a:ext cx="103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3" name="Google Shape;393;p54"/>
          <p:cNvSpPr txBox="1"/>
          <p:nvPr/>
        </p:nvSpPr>
        <p:spPr>
          <a:xfrm>
            <a:off x="1752000" y="2096738"/>
            <a:ext cx="1181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vCPU jumps to Reset Vector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4" name="Google Shape;394;p54"/>
          <p:cNvSpPr txBox="1"/>
          <p:nvPr/>
        </p:nvSpPr>
        <p:spPr>
          <a:xfrm>
            <a:off x="4070338" y="2148363"/>
            <a:ext cx="117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configures CPU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5" name="Google Shape;395;p54"/>
          <p:cNvSpPr txBox="1"/>
          <p:nvPr/>
        </p:nvSpPr>
        <p:spPr>
          <a:xfrm>
            <a:off x="6314500" y="2185063"/>
            <a:ext cx="94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Countermeasures</a:t>
            </a:r>
            <a:endParaRPr/>
          </a:p>
        </p:txBody>
      </p:sp>
      <p:sp>
        <p:nvSpPr>
          <p:cNvPr id="401" name="Google Shape;401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SEV(-ES)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Increase minimal size limit for measured blocks during launch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Makes </a:t>
            </a:r>
            <a:r>
              <a:rPr lang="de"/>
              <a:t>exploitation</a:t>
            </a:r>
            <a:r>
              <a:rPr lang="de"/>
              <a:t> harder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Limited to 4096 byte blocks (one page) due to page remapping flaw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Include addresses of blocks in measurement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Can ensure order inside a page but not beyond due to </a:t>
            </a:r>
            <a:r>
              <a:rPr lang="de"/>
              <a:t>page remapping flaw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SEV(-SNP)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Page remapping flaw is resolved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Block size is increased to </a:t>
            </a:r>
            <a:r>
              <a:rPr lang="de" sz="1400"/>
              <a:t>4096 bytes (page)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Addresses included in measurement</a:t>
            </a:r>
            <a:endParaRPr/>
          </a:p>
        </p:txBody>
      </p:sp>
      <p:sp>
        <p:nvSpPr>
          <p:cNvPr id="402" name="Google Shape;402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Responsible</a:t>
            </a:r>
            <a:r>
              <a:rPr lang="de"/>
              <a:t> Disclosure</a:t>
            </a:r>
            <a:endParaRPr/>
          </a:p>
        </p:txBody>
      </p:sp>
      <p:sp>
        <p:nvSpPr>
          <p:cNvPr id="408" name="Google Shape;408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Disclosed to AMD on </a:t>
            </a:r>
            <a:r>
              <a:rPr lang="de"/>
              <a:t>January 19th, 2021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Embargo until May 11, 2021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Mitigation with SEV-SNP on 3rd Gen EPYC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CVE-2021-26311</a:t>
            </a:r>
            <a:endParaRPr/>
          </a:p>
        </p:txBody>
      </p:sp>
      <p:sp>
        <p:nvSpPr>
          <p:cNvPr id="409" name="Google Shape;409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Exploiting Control Over Blocks v1</a:t>
            </a:r>
            <a:endParaRPr/>
          </a:p>
        </p:txBody>
      </p:sp>
      <p:sp>
        <p:nvSpPr>
          <p:cNvPr id="415" name="Google Shape;415;p57"/>
          <p:cNvSpPr txBox="1"/>
          <p:nvPr>
            <p:ph idx="1" type="body"/>
          </p:nvPr>
        </p:nvSpPr>
        <p:spPr>
          <a:xfrm>
            <a:off x="311700" y="1152475"/>
            <a:ext cx="4984500" cy="3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Reorder initial VM image to create a malicious code gadget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Measure and start VM, Owner cannot detect malicious gadget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Problems: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Does not scale well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Block availability might vary</a:t>
            </a:r>
            <a:endParaRPr/>
          </a:p>
        </p:txBody>
      </p:sp>
      <p:sp>
        <p:nvSpPr>
          <p:cNvPr id="416" name="Google Shape;416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417" name="Google Shape;41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6825" y="1017722"/>
            <a:ext cx="3409950" cy="268825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7"/>
          <p:cNvSpPr txBox="1"/>
          <p:nvPr/>
        </p:nvSpPr>
        <p:spPr>
          <a:xfrm>
            <a:off x="5918150" y="3873275"/>
            <a:ext cx="236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“Blockchain” produced by reordering the memory blocks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Exploiting Control Over Blocks v2</a:t>
            </a:r>
            <a:endParaRPr/>
          </a:p>
        </p:txBody>
      </p:sp>
      <p:sp>
        <p:nvSpPr>
          <p:cNvPr id="424" name="Google Shape;424;p58"/>
          <p:cNvSpPr txBox="1"/>
          <p:nvPr>
            <p:ph idx="1" type="body"/>
          </p:nvPr>
        </p:nvSpPr>
        <p:spPr>
          <a:xfrm>
            <a:off x="311700" y="1152475"/>
            <a:ext cx="4984500" cy="3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Reorder</a:t>
            </a:r>
            <a:r>
              <a:rPr lang="de"/>
              <a:t> initial VM image to create a malicious code gadget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Measure and start VM, Owner cannot detect malicious gadget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Malicious Gadget maps some VM page as unencrypted and jumps to 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Hypervisor fills page with attack code before jump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 Does not work: Code fetch always considers page as encrypted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426" name="Google Shape;42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6825" y="1017722"/>
            <a:ext cx="3409950" cy="268825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58"/>
          <p:cNvSpPr txBox="1"/>
          <p:nvPr/>
        </p:nvSpPr>
        <p:spPr>
          <a:xfrm>
            <a:off x="5918150" y="3873275"/>
            <a:ext cx="236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“Blockchain” produced by reordering the memory blocks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Case Study : Stealing Disk Encryption Keys</a:t>
            </a:r>
            <a:endParaRPr/>
          </a:p>
        </p:txBody>
      </p:sp>
      <p:sp>
        <p:nvSpPr>
          <p:cNvPr id="433" name="Google Shape;433;p59"/>
          <p:cNvSpPr txBox="1"/>
          <p:nvPr>
            <p:ph idx="1" type="body"/>
          </p:nvPr>
        </p:nvSpPr>
        <p:spPr>
          <a:xfrm>
            <a:off x="2731075" y="1017725"/>
            <a:ext cx="61011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Scenario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SEV only protects RAM; Disk Encryption is done in SW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Secure Processor has API to securely load secrets in VM RAM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Attack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Use ROP gadget to move secret from encrypted memory to unencrypted memory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435" name="Google Shape;43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2314575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ROADMAP</a:t>
            </a:r>
            <a:endParaRPr/>
          </a:p>
        </p:txBody>
      </p:sp>
      <p:sp>
        <p:nvSpPr>
          <p:cNvPr id="441" name="Google Shape;441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Understand flaw in SEV (-ES) attestation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Exploit-Chain for Arbitrary Code execution</a:t>
            </a:r>
            <a:endParaRPr/>
          </a:p>
        </p:txBody>
      </p:sp>
      <p:sp>
        <p:nvSpPr>
          <p:cNvPr id="442" name="Google Shape;442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Creating SEV VMs : Launch Secrets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449" name="Google Shape;44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067863"/>
            <a:ext cx="3193200" cy="38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61"/>
          <p:cNvSpPr txBox="1"/>
          <p:nvPr/>
        </p:nvSpPr>
        <p:spPr>
          <a:xfrm>
            <a:off x="3767450" y="1353775"/>
            <a:ext cx="387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Derive two keys, </a:t>
            </a:r>
            <a:r>
              <a:rPr i="1" lang="de">
                <a:latin typeface="Proxima Nova"/>
                <a:ea typeface="Proxima Nova"/>
                <a:cs typeface="Proxima Nova"/>
                <a:sym typeface="Proxima Nova"/>
              </a:rPr>
              <a:t>TEK</a:t>
            </a: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i="1" lang="de">
                <a:latin typeface="Proxima Nova"/>
                <a:ea typeface="Proxima Nova"/>
                <a:cs typeface="Proxima Nova"/>
                <a:sym typeface="Proxima Nova"/>
              </a:rPr>
              <a:t>TIK</a:t>
            </a: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, via DH Key-Exchange.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1" name="Google Shape;451;p61"/>
          <p:cNvSpPr txBox="1"/>
          <p:nvPr/>
        </p:nvSpPr>
        <p:spPr>
          <a:xfrm>
            <a:off x="3767450" y="2119550"/>
            <a:ext cx="334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HMAC is keyed with TIK -&gt; Guest Owner can verify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2" name="Google Shape;452;p61"/>
          <p:cNvSpPr txBox="1"/>
          <p:nvPr/>
        </p:nvSpPr>
        <p:spPr>
          <a:xfrm>
            <a:off x="3767450" y="3166250"/>
            <a:ext cx="3045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Guest Owner encrypts+Integrity protects Secret Data with TIK and TEK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Secure Processor stores Secrets in VM RAM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Comercial TEEs</a:t>
            </a:r>
            <a:endParaRPr/>
          </a:p>
        </p:txBody>
      </p:sp>
      <p:sp>
        <p:nvSpPr>
          <p:cNvPr id="139" name="Google Shape;139;p28"/>
          <p:cNvSpPr txBox="1"/>
          <p:nvPr/>
        </p:nvSpPr>
        <p:spPr>
          <a:xfrm>
            <a:off x="5821700" y="1217825"/>
            <a:ext cx="216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2600">
                <a:latin typeface="Proxima Nova"/>
                <a:ea typeface="Proxima Nova"/>
                <a:cs typeface="Proxima Nova"/>
                <a:sym typeface="Proxima Nova"/>
              </a:rPr>
              <a:t>AMD</a:t>
            </a:r>
            <a:r>
              <a:rPr lang="de" sz="2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de" sz="2600">
                <a:latin typeface="Proxima Nova"/>
                <a:ea typeface="Proxima Nova"/>
                <a:cs typeface="Proxima Nova"/>
                <a:sym typeface="Proxima Nova"/>
              </a:rPr>
              <a:t>SEV</a:t>
            </a:r>
            <a:endParaRPr sz="2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0" name="Google Shape;14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41" name="Google Shape;141;p28"/>
          <p:cNvSpPr txBox="1"/>
          <p:nvPr/>
        </p:nvSpPr>
        <p:spPr>
          <a:xfrm>
            <a:off x="311700" y="1017725"/>
            <a:ext cx="2160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2600">
                <a:latin typeface="Proxima Nova"/>
                <a:ea typeface="Proxima Nova"/>
                <a:cs typeface="Proxima Nova"/>
                <a:sym typeface="Proxima Nova"/>
              </a:rPr>
              <a:t>ARM Trustzone</a:t>
            </a:r>
            <a:endParaRPr sz="2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3238600" y="1217825"/>
            <a:ext cx="1988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2600">
                <a:latin typeface="Proxima Nova"/>
                <a:ea typeface="Proxima Nova"/>
                <a:cs typeface="Proxima Nova"/>
                <a:sym typeface="Proxima Nova"/>
              </a:rPr>
              <a:t>Intel SGX</a:t>
            </a:r>
            <a:endParaRPr sz="2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4783" y="1980363"/>
            <a:ext cx="2320692" cy="273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981825"/>
            <a:ext cx="2319301" cy="273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9250" y="1727300"/>
            <a:ext cx="2330687" cy="2985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Attack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on SEV’s Attestation</a:t>
            </a:r>
            <a:endParaRPr/>
          </a:p>
        </p:txBody>
      </p:sp>
      <p:sp>
        <p:nvSpPr>
          <p:cNvPr id="151" name="Google Shape;15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Attestation Protocol</a:t>
            </a:r>
            <a:endParaRPr/>
          </a:p>
        </p:txBody>
      </p:sp>
      <p:sp>
        <p:nvSpPr>
          <p:cNvPr id="157" name="Google Shape;15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58" name="Google Shape;1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713" y="1086500"/>
            <a:ext cx="583456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625" y="1480650"/>
            <a:ext cx="4143002" cy="271319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Loading initial code image</a:t>
            </a:r>
            <a:endParaRPr/>
          </a:p>
        </p:txBody>
      </p:sp>
      <p:sp>
        <p:nvSpPr>
          <p:cNvPr id="165" name="Google Shape;16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66" name="Google Shape;16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0225" y="2562912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1"/>
          <p:cNvSpPr txBox="1"/>
          <p:nvPr/>
        </p:nvSpPr>
        <p:spPr>
          <a:xfrm>
            <a:off x="5956313" y="3378750"/>
            <a:ext cx="192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Hash State = 丄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p31"/>
          <p:cNvSpPr txBox="1"/>
          <p:nvPr/>
        </p:nvSpPr>
        <p:spPr>
          <a:xfrm>
            <a:off x="5956313" y="3378750"/>
            <a:ext cx="192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Hash State = 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31"/>
          <p:cNvSpPr txBox="1"/>
          <p:nvPr/>
        </p:nvSpPr>
        <p:spPr>
          <a:xfrm>
            <a:off x="5956325" y="3378750"/>
            <a:ext cx="192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Hash State = A,B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0" name="Google Shape;170;p31"/>
          <p:cNvSpPr txBox="1"/>
          <p:nvPr/>
        </p:nvSpPr>
        <p:spPr>
          <a:xfrm>
            <a:off x="4353925" y="3820888"/>
            <a:ext cx="414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Measurement=HMAC(...,Finalize(Hash State);Key)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1" name="Google Shape;17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9088" y="1510312"/>
            <a:ext cx="4363201" cy="18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/>
          <p:nvPr/>
        </p:nvSpPr>
        <p:spPr>
          <a:xfrm>
            <a:off x="4685700" y="1052875"/>
            <a:ext cx="4412475" cy="3065175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2"/>
          <p:cNvSpPr/>
          <p:nvPr/>
        </p:nvSpPr>
        <p:spPr>
          <a:xfrm>
            <a:off x="204450" y="1052875"/>
            <a:ext cx="4412475" cy="3065175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Loading </a:t>
            </a:r>
            <a:r>
              <a:rPr lang="de"/>
              <a:t>initial code image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2"/>
          <p:cNvSpPr txBox="1"/>
          <p:nvPr/>
        </p:nvSpPr>
        <p:spPr>
          <a:xfrm>
            <a:off x="159525" y="3266325"/>
            <a:ext cx="19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Hash State = ⊥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0" name="Google Shape;180;p32"/>
          <p:cNvSpPr txBox="1"/>
          <p:nvPr/>
        </p:nvSpPr>
        <p:spPr>
          <a:xfrm>
            <a:off x="2412000" y="3268050"/>
            <a:ext cx="216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Hash State</a:t>
            </a: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 = A,B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1" name="Google Shape;181;p32"/>
          <p:cNvSpPr txBox="1"/>
          <p:nvPr/>
        </p:nvSpPr>
        <p:spPr>
          <a:xfrm>
            <a:off x="4730650" y="3268050"/>
            <a:ext cx="19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Hash State = ⊥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" name="Google Shape;182;p32"/>
          <p:cNvSpPr txBox="1"/>
          <p:nvPr/>
        </p:nvSpPr>
        <p:spPr>
          <a:xfrm>
            <a:off x="7031675" y="3268050"/>
            <a:ext cx="211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Hash State = A,B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3" name="Google Shape;183;p32"/>
          <p:cNvSpPr txBox="1"/>
          <p:nvPr/>
        </p:nvSpPr>
        <p:spPr>
          <a:xfrm>
            <a:off x="159525" y="1065600"/>
            <a:ext cx="445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Run 1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4685650" y="1065600"/>
            <a:ext cx="441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Run 2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5" name="Google Shape;185;p32"/>
          <p:cNvSpPr txBox="1"/>
          <p:nvPr/>
        </p:nvSpPr>
        <p:spPr>
          <a:xfrm>
            <a:off x="2092950" y="4118050"/>
            <a:ext cx="495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Proxima Nova"/>
                <a:ea typeface="Proxima Nova"/>
                <a:cs typeface="Proxima Nova"/>
                <a:sym typeface="Proxima Nova"/>
              </a:rPr>
              <a:t>Different VM content, same measurement!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latin typeface="Proxima Nova"/>
                <a:ea typeface="Proxima Nova"/>
                <a:cs typeface="Proxima Nova"/>
                <a:sym typeface="Proxima Nova"/>
              </a:rPr>
              <a:t>“Block” granularity is as low as 16 bytes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6" name="Google Shape;18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87" name="Google Shape;187;p32"/>
          <p:cNvSpPr txBox="1"/>
          <p:nvPr/>
        </p:nvSpPr>
        <p:spPr>
          <a:xfrm>
            <a:off x="228650" y="3610000"/>
            <a:ext cx="441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Measurement=HMAC(...,Finalize(</a:t>
            </a: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Hash State</a:t>
            </a: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);Key)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4691388" y="3610000"/>
            <a:ext cx="441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  </a:t>
            </a: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Measurement=HMAC(...,Finalize(</a:t>
            </a: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Hash State</a:t>
            </a:r>
            <a:r>
              <a:rPr lang="de">
                <a:latin typeface="Proxima Nova"/>
                <a:ea typeface="Proxima Nova"/>
                <a:cs typeface="Proxima Nova"/>
                <a:sym typeface="Proxima Nova"/>
              </a:rPr>
              <a:t>);Key)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9" name="Google Shape;189;p32"/>
          <p:cNvSpPr/>
          <p:nvPr/>
        </p:nvSpPr>
        <p:spPr>
          <a:xfrm>
            <a:off x="4374725" y="3610000"/>
            <a:ext cx="548700" cy="40020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88" y="1404874"/>
            <a:ext cx="4363201" cy="18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8250" y="1465812"/>
            <a:ext cx="4327202" cy="18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Exploit</a:t>
            </a:r>
            <a:endParaRPr/>
          </a:p>
        </p:txBody>
      </p:sp>
      <p:sp>
        <p:nvSpPr>
          <p:cNvPr id="197" name="Google Shape;19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